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08" r:id="rId1"/>
  </p:sldMasterIdLst>
  <p:notesMasterIdLst>
    <p:notesMasterId r:id="rId8"/>
  </p:notesMasterIdLst>
  <p:handoutMasterIdLst>
    <p:handoutMasterId r:id="rId9"/>
  </p:handoutMasterIdLst>
  <p:sldIdLst>
    <p:sldId id="399" r:id="rId2"/>
    <p:sldId id="464" r:id="rId3"/>
    <p:sldId id="465" r:id="rId4"/>
    <p:sldId id="470" r:id="rId5"/>
    <p:sldId id="467" r:id="rId6"/>
    <p:sldId id="461" r:id="rId7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8C03"/>
    <a:srgbClr val="000099"/>
    <a:srgbClr val="FFFF66"/>
    <a:srgbClr val="20DAEE"/>
    <a:srgbClr val="00FF00"/>
    <a:srgbClr val="CC00FF"/>
    <a:srgbClr val="800080"/>
    <a:srgbClr val="FF0000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204" autoAdjust="0"/>
    <p:restoredTop sz="95811" autoAdjust="0"/>
  </p:normalViewPr>
  <p:slideViewPr>
    <p:cSldViewPr>
      <p:cViewPr varScale="1">
        <p:scale>
          <a:sx n="67" d="100"/>
          <a:sy n="67" d="100"/>
        </p:scale>
        <p:origin x="1388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6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58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83158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42FB4028-6B6B-4736-98CE-CD45F5AFDB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5790"/>
            <a:ext cx="502920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58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83158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A4904A4E-E082-42BF-9656-76BA8A0B84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42670E-7239-43D6-9305-F532BB5920B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904A4E-E082-42BF-9656-76BA8A0B845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285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904A4E-E082-42BF-9656-76BA8A0B845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3" name="AutoShape 5"/>
          <p:cNvSpPr>
            <a:spLocks noChangeArrowheads="1"/>
          </p:cNvSpPr>
          <p:nvPr/>
        </p:nvSpPr>
        <p:spPr bwMode="auto">
          <a:xfrm>
            <a:off x="215900" y="228600"/>
            <a:ext cx="8683625" cy="4737100"/>
          </a:xfrm>
          <a:prstGeom prst="roundRect">
            <a:avLst>
              <a:gd name="adj" fmla="val 3787"/>
            </a:avLst>
          </a:prstGeom>
          <a:solidFill>
            <a:srgbClr val="007B9B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>
              <a:solidFill>
                <a:schemeClr val="tx1"/>
              </a:solidFill>
            </a:endParaRP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390525" y="457200"/>
            <a:ext cx="77724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93700" y="3200400"/>
            <a:ext cx="7762875" cy="1371600"/>
          </a:xfrm>
        </p:spPr>
        <p:txBody>
          <a:bodyPr anchor="b"/>
          <a:lstStyle>
            <a:lvl1pPr marL="0" indent="0">
              <a:lnSpc>
                <a:spcPct val="30000"/>
              </a:lnSpc>
              <a:spcBef>
                <a:spcPct val="50000"/>
              </a:spcBef>
              <a:buFontTx/>
              <a:buNone/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3588" name="Picture 100" descr="SC UW 3CHoriz 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6248400"/>
            <a:ext cx="4813300" cy="4572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3050" y="457200"/>
            <a:ext cx="211455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9400" y="457200"/>
            <a:ext cx="619125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91440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305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57400" y="1828800"/>
            <a:ext cx="32385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48300" y="1828800"/>
            <a:ext cx="32385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AutoShape 13"/>
          <p:cNvSpPr>
            <a:spLocks noChangeArrowheads="1"/>
          </p:cNvSpPr>
          <p:nvPr/>
        </p:nvSpPr>
        <p:spPr bwMode="auto">
          <a:xfrm>
            <a:off x="228600" y="228600"/>
            <a:ext cx="8686800" cy="914400"/>
          </a:xfrm>
          <a:prstGeom prst="roundRect">
            <a:avLst>
              <a:gd name="adj" fmla="val 16667"/>
            </a:avLst>
          </a:prstGeom>
          <a:solidFill>
            <a:srgbClr val="007B9B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038" name="Line 14"/>
          <p:cNvSpPr>
            <a:spLocks noChangeShapeType="1"/>
          </p:cNvSpPr>
          <p:nvPr/>
        </p:nvSpPr>
        <p:spPr bwMode="auto">
          <a:xfrm>
            <a:off x="458788" y="1752600"/>
            <a:ext cx="8226425" cy="0"/>
          </a:xfrm>
          <a:prstGeom prst="line">
            <a:avLst/>
          </a:prstGeom>
          <a:noFill/>
          <a:ln w="12700" cap="rnd">
            <a:solidFill>
              <a:schemeClr val="bg2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279400" y="457200"/>
            <a:ext cx="8458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43" name="Rectangle 19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57400" y="1828800"/>
            <a:ext cx="6629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54" name="Picture 30" descr="SC UW 3CHoriz logo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191000" y="6248400"/>
            <a:ext cx="4813300" cy="4572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09" r:id="rId1"/>
    <p:sldLayoutId id="2147484310" r:id="rId2"/>
    <p:sldLayoutId id="2147484311" r:id="rId3"/>
    <p:sldLayoutId id="2147484312" r:id="rId4"/>
    <p:sldLayoutId id="2147484313" r:id="rId5"/>
    <p:sldLayoutId id="2147484314" r:id="rId6"/>
    <p:sldLayoutId id="2147484315" r:id="rId7"/>
    <p:sldLayoutId id="2147484316" r:id="rId8"/>
    <p:sldLayoutId id="2147484317" r:id="rId9"/>
    <p:sldLayoutId id="2147484318" r:id="rId10"/>
    <p:sldLayoutId id="214748431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Geneva" pitchFamily="28" charset="-128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Geneva" pitchFamily="28" charset="-128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Geneva" pitchFamily="28" charset="-128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Geneva" pitchFamily="28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Geneva" pitchFamily="28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Geneva" pitchFamily="28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Geneva" pitchFamily="28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Geneva" pitchFamily="28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525353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SzPct val="95000"/>
        <a:buChar char="•"/>
        <a:defRPr sz="2000">
          <a:solidFill>
            <a:srgbClr val="525353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SzPct val="95000"/>
        <a:buChar char="•"/>
        <a:defRPr sz="2000">
          <a:solidFill>
            <a:srgbClr val="525353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SzPct val="95000"/>
        <a:buChar char="•"/>
        <a:defRPr sz="2000">
          <a:solidFill>
            <a:srgbClr val="525353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SzPct val="95000"/>
        <a:buChar char="•"/>
        <a:defRPr sz="2000">
          <a:solidFill>
            <a:srgbClr val="525353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95000"/>
        <a:buChar char="•"/>
        <a:defRPr sz="2000">
          <a:solidFill>
            <a:srgbClr val="525353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95000"/>
        <a:buChar char="•"/>
        <a:defRPr sz="2000">
          <a:solidFill>
            <a:srgbClr val="525353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95000"/>
        <a:buChar char="•"/>
        <a:defRPr sz="2000">
          <a:solidFill>
            <a:srgbClr val="525353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95000"/>
        <a:buChar char="•"/>
        <a:defRPr sz="2000">
          <a:solidFill>
            <a:srgbClr val="525353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itle 2"/>
          <p:cNvSpPr>
            <a:spLocks noGrp="1"/>
          </p:cNvSpPr>
          <p:nvPr>
            <p:ph type="ctrTitle" sz="quarter"/>
          </p:nvPr>
        </p:nvSpPr>
        <p:spPr>
          <a:xfrm>
            <a:off x="152400" y="4800600"/>
            <a:ext cx="8991600" cy="9144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0" dirty="0">
                <a:solidFill>
                  <a:schemeClr val="tx1"/>
                </a:solidFill>
              </a:rPr>
              <a:t>Seattle Children’s Fellows College</a:t>
            </a:r>
            <a:br>
              <a:rPr lang="en-US" sz="2800" b="0" dirty="0">
                <a:solidFill>
                  <a:schemeClr val="tx1"/>
                </a:solidFill>
              </a:rPr>
            </a:br>
            <a:r>
              <a:rPr lang="en-US" sz="2000" b="0" dirty="0">
                <a:solidFill>
                  <a:schemeClr val="tx1"/>
                </a:solidFill>
              </a:rPr>
              <a:t>Co-Directors: Margaret Rosenfeld and Sangeeta Hingorani</a:t>
            </a:r>
            <a:br>
              <a:rPr lang="en-US" sz="2000" b="0" dirty="0">
                <a:solidFill>
                  <a:schemeClr val="tx1"/>
                </a:solidFill>
              </a:rPr>
            </a:br>
            <a:endParaRPr sz="2000" b="0" dirty="0">
              <a:solidFill>
                <a:schemeClr val="tx1"/>
              </a:solidFill>
            </a:endParaRPr>
          </a:p>
        </p:txBody>
      </p:sp>
      <p:pic>
        <p:nvPicPr>
          <p:cNvPr id="17411" name="Picture 6" descr="GustafsonSeattleTripJune05 1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8600"/>
            <a:ext cx="8610600" cy="3806825"/>
          </a:xfrm>
          <a:prstGeom prst="roundRect">
            <a:avLst>
              <a:gd name="adj" fmla="val 4512"/>
            </a:avLst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 offer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Core curriculum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Monthly sessions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6 didactic sessions 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6 chalk talks (brief research presentations by fellows) </a:t>
            </a:r>
          </a:p>
          <a:p>
            <a:pPr>
              <a:lnSpc>
                <a:spcPct val="90000"/>
              </a:lnSpc>
            </a:pPr>
            <a:r>
              <a:rPr lang="en-US" dirty="0"/>
              <a:t>Workshops</a:t>
            </a:r>
          </a:p>
          <a:p>
            <a:pPr marL="0" indent="0">
              <a:lnSpc>
                <a:spcPct val="90000"/>
              </a:lnSpc>
              <a:buNone/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Open to all fellows at SCH</a:t>
            </a:r>
          </a:p>
          <a:p>
            <a:pPr>
              <a:lnSpc>
                <a:spcPct val="90000"/>
              </a:lnSpc>
            </a:pPr>
            <a:r>
              <a:rPr lang="en-US" dirty="0"/>
              <a:t>Complements curriculum provided in individual training programs</a:t>
            </a:r>
          </a:p>
          <a:p>
            <a:pPr>
              <a:lnSpc>
                <a:spcPct val="90000"/>
              </a:lnSpc>
            </a:pPr>
            <a:r>
              <a:rPr lang="en-US" dirty="0"/>
              <a:t>Promotes peer to peer feedback, mentoring, networking and friendships </a:t>
            </a:r>
          </a:p>
          <a:p>
            <a:pPr>
              <a:lnSpc>
                <a:spcPct val="90000"/>
              </a:lnSpc>
            </a:pP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Core Curriculum Topics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686800" cy="4419600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Annual</a:t>
            </a:r>
          </a:p>
          <a:p>
            <a:pPr lvl="1">
              <a:lnSpc>
                <a:spcPct val="100000"/>
              </a:lnSpc>
            </a:pPr>
            <a:r>
              <a:rPr lang="en-US" sz="2400" dirty="0">
                <a:solidFill>
                  <a:schemeClr val="tx1"/>
                </a:solidFill>
                <a:cs typeface="Arial" panose="020B0604020202020204" pitchFamily="34" charset="0"/>
              </a:rPr>
              <a:t>Submitting abstracts to national conferences </a:t>
            </a:r>
          </a:p>
          <a:p>
            <a:pPr lvl="1">
              <a:lnSpc>
                <a:spcPct val="100000"/>
              </a:lnSpc>
            </a:pPr>
            <a:r>
              <a:rPr lang="en-US" sz="2400" dirty="0">
                <a:solidFill>
                  <a:schemeClr val="tx1"/>
                </a:solidFill>
                <a:cs typeface="Arial" panose="020B0604020202020204" pitchFamily="34" charset="0"/>
              </a:rPr>
              <a:t>How to give a scientific presentation </a:t>
            </a:r>
          </a:p>
          <a:p>
            <a:pPr lvl="1">
              <a:lnSpc>
                <a:spcPct val="100000"/>
              </a:lnSpc>
            </a:pPr>
            <a:r>
              <a:rPr lang="en-US" sz="2400" dirty="0">
                <a:solidFill>
                  <a:schemeClr val="tx1"/>
                </a:solidFill>
                <a:cs typeface="Arial" panose="020B0604020202020204" pitchFamily="34" charset="0"/>
              </a:rPr>
              <a:t>Equity, Diversity, and Inclusion (EDI) topics</a:t>
            </a:r>
          </a:p>
          <a:p>
            <a:pPr lvl="1">
              <a:lnSpc>
                <a:spcPct val="100000"/>
              </a:lnSpc>
            </a:pPr>
            <a:r>
              <a:rPr lang="en-US" sz="2400" dirty="0">
                <a:solidFill>
                  <a:schemeClr val="tx1"/>
                </a:solidFill>
                <a:cs typeface="Arial" panose="020B0604020202020204" pitchFamily="34" charset="0"/>
              </a:rPr>
              <a:t>Time management</a:t>
            </a:r>
          </a:p>
          <a:p>
            <a:r>
              <a:rPr lang="en-US" b="1" dirty="0">
                <a:solidFill>
                  <a:schemeClr val="tx1"/>
                </a:solidFill>
              </a:rPr>
              <a:t>Every other year</a:t>
            </a:r>
          </a:p>
          <a:p>
            <a:pPr lvl="1">
              <a:lnSpc>
                <a:spcPct val="100000"/>
              </a:lnSpc>
            </a:pPr>
            <a:r>
              <a:rPr lang="en-US" sz="2400" dirty="0">
                <a:solidFill>
                  <a:schemeClr val="tx1"/>
                </a:solidFill>
                <a:cs typeface="Arial" panose="020B0604020202020204" pitchFamily="34" charset="0"/>
              </a:rPr>
              <a:t>Navigating the IRB</a:t>
            </a:r>
          </a:p>
          <a:p>
            <a:pPr lvl="1">
              <a:lnSpc>
                <a:spcPct val="100000"/>
              </a:lnSpc>
            </a:pPr>
            <a:r>
              <a:rPr lang="en-US" sz="2400" dirty="0">
                <a:solidFill>
                  <a:schemeClr val="tx1"/>
                </a:solidFill>
                <a:cs typeface="Arial" panose="020B0604020202020204" pitchFamily="34" charset="0"/>
              </a:rPr>
              <a:t>Introduction to grant writing</a:t>
            </a:r>
          </a:p>
          <a:p>
            <a:pPr lvl="1">
              <a:lnSpc>
                <a:spcPct val="100000"/>
              </a:lnSpc>
            </a:pPr>
            <a:r>
              <a:rPr lang="en-US" sz="2400" dirty="0">
                <a:solidFill>
                  <a:schemeClr val="tx1"/>
                </a:solidFill>
                <a:cs typeface="Arial" panose="020B0604020202020204" pitchFamily="34" charset="0"/>
              </a:rPr>
              <a:t>Successful manuscript writing</a:t>
            </a:r>
          </a:p>
          <a:p>
            <a:pPr lvl="1">
              <a:lnSpc>
                <a:spcPct val="100000"/>
              </a:lnSpc>
            </a:pPr>
            <a:r>
              <a:rPr lang="en-US" sz="2400" dirty="0">
                <a:solidFill>
                  <a:schemeClr val="tx1"/>
                </a:solidFill>
                <a:cs typeface="Arial" panose="020B0604020202020204" pitchFamily="34" charset="0"/>
              </a:rPr>
              <a:t>Ethical principles involving clinical research</a:t>
            </a:r>
            <a:endParaRPr lang="en-US" sz="2400" dirty="0"/>
          </a:p>
          <a:p>
            <a:pPr>
              <a:lnSpc>
                <a:spcPct val="90000"/>
              </a:lnSpc>
            </a:pP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Workshops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New Fellows’ Orientation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Launching a Successful Career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EDI Training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Proficiency in Teaching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Principles of Quality Improvement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3873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/>
              <a:t>Fellow and Resident Research Day</a:t>
            </a:r>
          </a:p>
        </p:txBody>
      </p:sp>
      <p:sp>
        <p:nvSpPr>
          <p:cNvPr id="10243" name="Rectangle 3"/>
          <p:cNvSpPr>
            <a:spLocks noGrp="1" noChangeAspect="1" noChangeArrowheads="1"/>
          </p:cNvSpPr>
          <p:nvPr>
            <p:ph type="body" idx="1"/>
          </p:nvPr>
        </p:nvSpPr>
        <p:spPr>
          <a:xfrm>
            <a:off x="457200" y="1752600"/>
            <a:ext cx="8382000" cy="4419600"/>
          </a:xfrm>
        </p:spPr>
        <p:txBody>
          <a:bodyPr/>
          <a:lstStyle/>
          <a:p>
            <a:r>
              <a:rPr lang="en-US" dirty="0"/>
              <a:t>Full day event</a:t>
            </a:r>
          </a:p>
          <a:p>
            <a:r>
              <a:rPr lang="en-US" dirty="0"/>
              <a:t>Showcases research conducted by fellows and residents at SCH</a:t>
            </a:r>
          </a:p>
          <a:p>
            <a:pPr lvl="1"/>
            <a:r>
              <a:rPr lang="en-US" dirty="0"/>
              <a:t>Posters and platform presentations</a:t>
            </a:r>
          </a:p>
          <a:p>
            <a:pPr lvl="1"/>
            <a:r>
              <a:rPr lang="en-US" dirty="0"/>
              <a:t>Awards given for best abstracts</a:t>
            </a:r>
          </a:p>
          <a:p>
            <a:pPr lvl="1"/>
            <a:r>
              <a:rPr lang="en-US" dirty="0"/>
              <a:t>Highlights breadth and diversity of work being done</a:t>
            </a:r>
          </a:p>
          <a:p>
            <a:r>
              <a:rPr lang="en-US" dirty="0"/>
              <a:t>Fellows expected to present at least once during training</a:t>
            </a:r>
          </a:p>
          <a:p>
            <a:r>
              <a:rPr lang="en-US" dirty="0"/>
              <a:t>Invited keynote speaker</a:t>
            </a:r>
          </a:p>
        </p:txBody>
      </p:sp>
      <p:sp>
        <p:nvSpPr>
          <p:cNvPr id="4" name="Rounded Rectangle 3"/>
          <p:cNvSpPr>
            <a:spLocks noChangeAspect="1"/>
          </p:cNvSpPr>
          <p:nvPr/>
        </p:nvSpPr>
        <p:spPr>
          <a:xfrm>
            <a:off x="5257800" y="4573464"/>
            <a:ext cx="2442515" cy="1598736"/>
          </a:xfrm>
          <a:prstGeom prst="roundRect">
            <a:avLst>
              <a:gd name="adj" fmla="val 8378"/>
            </a:avLst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endParaRPr lang="en-US"/>
          </a:p>
        </p:txBody>
      </p:sp>
      <p:sp>
        <p:nvSpPr>
          <p:cNvPr id="6" name="Rounded Rectangle 5"/>
          <p:cNvSpPr>
            <a:spLocks noChangeAspect="1"/>
          </p:cNvSpPr>
          <p:nvPr/>
        </p:nvSpPr>
        <p:spPr bwMode="auto">
          <a:xfrm>
            <a:off x="1112901" y="5041725"/>
            <a:ext cx="2468499" cy="1580683"/>
          </a:xfrm>
          <a:prstGeom prst="round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Geneva" pitchFamily="28" charset="-128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915400" cy="914400"/>
          </a:xfrm>
        </p:spPr>
        <p:txBody>
          <a:bodyPr/>
          <a:lstStyle/>
          <a:p>
            <a:r>
              <a:rPr lang="en-US" sz="3600" dirty="0"/>
              <a:t>Travel Awards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458200" cy="4114800"/>
          </a:xfrm>
        </p:spPr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en-US" sz="2800" b="1" dirty="0" err="1"/>
              <a:t>Corkery</a:t>
            </a:r>
            <a:r>
              <a:rPr lang="en-US" sz="2800" b="1" dirty="0"/>
              <a:t> Endowment</a:t>
            </a:r>
          </a:p>
          <a:p>
            <a:pPr>
              <a:lnSpc>
                <a:spcPct val="90000"/>
              </a:lnSpc>
            </a:pPr>
            <a:r>
              <a:rPr lang="en-US" dirty="0"/>
              <a:t>Expenses for travel to professional society meetings</a:t>
            </a:r>
          </a:p>
          <a:p>
            <a:pPr>
              <a:lnSpc>
                <a:spcPct val="90000"/>
              </a:lnSpc>
            </a:pPr>
            <a:r>
              <a:rPr lang="en-US" dirty="0"/>
              <a:t>Priority if presenting original research</a:t>
            </a:r>
          </a:p>
          <a:p>
            <a:pPr>
              <a:lnSpc>
                <a:spcPct val="90000"/>
              </a:lnSpc>
            </a:pPr>
            <a:r>
              <a:rPr lang="en-US" dirty="0"/>
              <a:t>Applications accepted and reviewed quarterly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hildrens_high_end_template">
  <a:themeElements>
    <a:clrScheme name="Childrens_high_end_template 1">
      <a:dk1>
        <a:srgbClr val="525353"/>
      </a:dk1>
      <a:lt1>
        <a:srgbClr val="FFFFFF"/>
      </a:lt1>
      <a:dk2>
        <a:srgbClr val="525353"/>
      </a:dk2>
      <a:lt2>
        <a:srgbClr val="000000"/>
      </a:lt2>
      <a:accent1>
        <a:srgbClr val="3BB0C2"/>
      </a:accent1>
      <a:accent2>
        <a:srgbClr val="ADCC2B"/>
      </a:accent2>
      <a:accent3>
        <a:srgbClr val="FFFFFF"/>
      </a:accent3>
      <a:accent4>
        <a:srgbClr val="454646"/>
      </a:accent4>
      <a:accent5>
        <a:srgbClr val="AFD4DD"/>
      </a:accent5>
      <a:accent6>
        <a:srgbClr val="9CB926"/>
      </a:accent6>
      <a:hlink>
        <a:srgbClr val="DE6225"/>
      </a:hlink>
      <a:folHlink>
        <a:srgbClr val="BB3B20"/>
      </a:folHlink>
    </a:clrScheme>
    <a:fontScheme name="Childrens_high_end_template">
      <a:majorFont>
        <a:latin typeface="Arial"/>
        <a:ea typeface="Geneva"/>
        <a:cs typeface=""/>
      </a:majorFont>
      <a:minorFont>
        <a:latin typeface="Arial"/>
        <a:ea typeface="Genev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BB0C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Geneva" pitchFamily="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BB0C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Geneva" pitchFamily="28" charset="-128"/>
          </a:defRPr>
        </a:defPPr>
      </a:lstStyle>
    </a:lnDef>
  </a:objectDefaults>
  <a:extraClrSchemeLst>
    <a:extraClrScheme>
      <a:clrScheme name="Childrens_high_end_template 1">
        <a:dk1>
          <a:srgbClr val="525353"/>
        </a:dk1>
        <a:lt1>
          <a:srgbClr val="FFFFFF"/>
        </a:lt1>
        <a:dk2>
          <a:srgbClr val="525353"/>
        </a:dk2>
        <a:lt2>
          <a:srgbClr val="000000"/>
        </a:lt2>
        <a:accent1>
          <a:srgbClr val="3BB0C2"/>
        </a:accent1>
        <a:accent2>
          <a:srgbClr val="ADCC2B"/>
        </a:accent2>
        <a:accent3>
          <a:srgbClr val="FFFFFF"/>
        </a:accent3>
        <a:accent4>
          <a:srgbClr val="454646"/>
        </a:accent4>
        <a:accent5>
          <a:srgbClr val="AFD4DD"/>
        </a:accent5>
        <a:accent6>
          <a:srgbClr val="9CB926"/>
        </a:accent6>
        <a:hlink>
          <a:srgbClr val="DE6225"/>
        </a:hlink>
        <a:folHlink>
          <a:srgbClr val="BB3B2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12574</TotalTime>
  <Words>191</Words>
  <Application>Microsoft Office PowerPoint</Application>
  <PresentationFormat>On-screen Show (4:3)</PresentationFormat>
  <Paragraphs>44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Times New Roman</vt:lpstr>
      <vt:lpstr>Childrens_high_end_template</vt:lpstr>
      <vt:lpstr>Seattle Children’s Fellows College Co-Directors: Margaret Rosenfeld and Sangeeta Hingorani </vt:lpstr>
      <vt:lpstr>What we offer</vt:lpstr>
      <vt:lpstr>Core Curriculum Topics</vt:lpstr>
      <vt:lpstr>Workshops</vt:lpstr>
      <vt:lpstr>Fellow and Resident Research Day</vt:lpstr>
      <vt:lpstr>Travel Awards</vt:lpstr>
    </vt:vector>
  </TitlesOfParts>
  <Company>Childrens Hospital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University of Washington  Pediatric Residency Program</dc:title>
  <dc:creator>cpease</dc:creator>
  <cp:lastModifiedBy>Ho, Toni</cp:lastModifiedBy>
  <cp:revision>721</cp:revision>
  <dcterms:created xsi:type="dcterms:W3CDTF">2004-10-14T16:04:13Z</dcterms:created>
  <dcterms:modified xsi:type="dcterms:W3CDTF">2020-08-04T23:27:28Z</dcterms:modified>
</cp:coreProperties>
</file>